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1" r:id="rId29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6" Type="http://schemas.openxmlformats.org/officeDocument/2006/relationships/slide" Target="slides/slide17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0" name="Shape 11500"/>
        <p:cNvGrpSpPr/>
        <p:nvPr/>
      </p:nvGrpSpPr>
      <p:grpSpPr>
        <a:xfrm>
          <a:off x="0" y="0"/>
          <a:ext cx="0" cy="0"/>
          <a:chOff x="0" y="0"/>
          <a:chExt cx="0" cy="0"/>
        </a:xfrm>
      </p:grpSpPr>
      <p:sp>
        <p:nvSpPr>
          <p:cNvPr id="11501" name="Google Shape;11501;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2" name="Google Shape;11502;p1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17.xml"/><Relationship Id="rId2" Type="http://schemas.openxmlformats.org/officeDocument/2006/relationships/notesSlide" Target="../notesSlides/notesSlide176.xml"/></Relationships>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3" name="Shape 11503"/>
        <p:cNvGrpSpPr/>
        <p:nvPr/>
      </p:nvGrpSpPr>
      <p:grpSpPr>
        <a:xfrm>
          <a:off x="0" y="0"/>
          <a:ext cx="0" cy="0"/>
          <a:chOff x="0" y="0"/>
          <a:chExt cx="0" cy="0"/>
        </a:xfrm>
      </p:grpSpPr>
      <p:sp>
        <p:nvSpPr>
          <p:cNvPr id="11504" name="Google Shape;11504;p1606"/>
          <p:cNvSpPr txBox="1"/>
          <p:nvPr>
            <p:ph type="title"/>
          </p:nvPr>
        </p:nvSpPr>
        <p:spPr>
          <a:xfrm>
            <a:off x="322263" y="193675"/>
            <a:ext cx="7772400" cy="6715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CYP2D6 Genotypes by Ethnicity</a:t>
            </a:r>
            <a:endParaRPr/>
          </a:p>
        </p:txBody>
      </p:sp>
      <p:sp>
        <p:nvSpPr>
          <p:cNvPr id="11505" name="Google Shape;11505;p1606"/>
          <p:cNvSpPr txBox="1"/>
          <p:nvPr>
            <p:ph idx="1" type="body"/>
          </p:nvPr>
        </p:nvSpPr>
        <p:spPr>
          <a:xfrm>
            <a:off x="344488" y="1111250"/>
            <a:ext cx="4132262" cy="22653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sz="2800"/>
              <a:t>Caucasians</a:t>
            </a:r>
            <a:endParaRPr/>
          </a:p>
          <a:p>
            <a:pPr indent="-285750" lvl="1" marL="742950" rtl="0" algn="l">
              <a:spcBef>
                <a:spcPts val="480"/>
              </a:spcBef>
              <a:spcAft>
                <a:spcPts val="0"/>
              </a:spcAft>
              <a:buClr>
                <a:schemeClr val="dk1"/>
              </a:buClr>
              <a:buSzPts val="2400"/>
              <a:buFont typeface="Times New Roman"/>
              <a:buChar char="–"/>
            </a:pPr>
            <a:r>
              <a:rPr lang="en-US" sz="2400"/>
              <a:t>UM = 1 - 2%</a:t>
            </a:r>
            <a:endParaRPr/>
          </a:p>
          <a:p>
            <a:pPr indent="-285750" lvl="1" marL="742950" rtl="0" algn="l">
              <a:spcBef>
                <a:spcPts val="480"/>
              </a:spcBef>
              <a:spcAft>
                <a:spcPts val="0"/>
              </a:spcAft>
              <a:buClr>
                <a:schemeClr val="dk1"/>
              </a:buClr>
              <a:buSzPts val="2400"/>
              <a:buFont typeface="Times New Roman"/>
              <a:buChar char="–"/>
            </a:pPr>
            <a:r>
              <a:rPr lang="en-US" sz="2400"/>
              <a:t>EM = 92 - 95%</a:t>
            </a:r>
            <a:endParaRPr/>
          </a:p>
          <a:p>
            <a:pPr indent="-285750" lvl="1" marL="742950" rtl="0" algn="l">
              <a:spcBef>
                <a:spcPts val="480"/>
              </a:spcBef>
              <a:spcAft>
                <a:spcPts val="0"/>
              </a:spcAft>
              <a:buClr>
                <a:schemeClr val="dk1"/>
              </a:buClr>
              <a:buSzPts val="2400"/>
              <a:buFont typeface="Times New Roman"/>
              <a:buChar char="–"/>
            </a:pPr>
            <a:r>
              <a:rPr lang="en-US" sz="2400"/>
              <a:t>PM = 5 - 7%</a:t>
            </a:r>
            <a:endParaRPr/>
          </a:p>
        </p:txBody>
      </p:sp>
      <p:sp>
        <p:nvSpPr>
          <p:cNvPr id="11506" name="Google Shape;11506;p1606"/>
          <p:cNvSpPr txBox="1"/>
          <p:nvPr>
            <p:ph idx="2" type="body"/>
          </p:nvPr>
        </p:nvSpPr>
        <p:spPr>
          <a:xfrm>
            <a:off x="4643438" y="1111250"/>
            <a:ext cx="4132262" cy="22494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sz="2800"/>
              <a:t>African American</a:t>
            </a:r>
            <a:endParaRPr/>
          </a:p>
          <a:p>
            <a:pPr indent="-285750" lvl="1" marL="742950" rtl="0" algn="l">
              <a:spcBef>
                <a:spcPts val="480"/>
              </a:spcBef>
              <a:spcAft>
                <a:spcPts val="0"/>
              </a:spcAft>
              <a:buClr>
                <a:schemeClr val="dk1"/>
              </a:buClr>
              <a:buSzPts val="2400"/>
              <a:buFont typeface="Times New Roman"/>
              <a:buChar char="–"/>
            </a:pPr>
            <a:r>
              <a:rPr lang="en-US" sz="2400"/>
              <a:t>UM = 3 - 5%</a:t>
            </a:r>
            <a:endParaRPr/>
          </a:p>
          <a:p>
            <a:pPr indent="-285750" lvl="1" marL="742950" rtl="0" algn="l">
              <a:spcBef>
                <a:spcPts val="480"/>
              </a:spcBef>
              <a:spcAft>
                <a:spcPts val="0"/>
              </a:spcAft>
              <a:buClr>
                <a:schemeClr val="dk1"/>
              </a:buClr>
              <a:buSzPts val="2400"/>
              <a:buFont typeface="Times New Roman"/>
              <a:buChar char="–"/>
            </a:pPr>
            <a:r>
              <a:rPr lang="en-US" sz="2400"/>
              <a:t>EM = 92 - 95%</a:t>
            </a:r>
            <a:endParaRPr/>
          </a:p>
          <a:p>
            <a:pPr indent="-285750" lvl="1" marL="742950" rtl="0" algn="l">
              <a:spcBef>
                <a:spcPts val="480"/>
              </a:spcBef>
              <a:spcAft>
                <a:spcPts val="0"/>
              </a:spcAft>
              <a:buClr>
                <a:schemeClr val="dk1"/>
              </a:buClr>
              <a:buSzPts val="2400"/>
              <a:buFont typeface="Times New Roman"/>
              <a:buChar char="–"/>
            </a:pPr>
            <a:r>
              <a:rPr lang="en-US" sz="2400"/>
              <a:t>PM = 2 - 3%</a:t>
            </a:r>
            <a:endParaRPr/>
          </a:p>
          <a:p>
            <a:pPr indent="-165100" lvl="0" marL="342900" rtl="0" algn="l">
              <a:spcBef>
                <a:spcPts val="560"/>
              </a:spcBef>
              <a:spcAft>
                <a:spcPts val="0"/>
              </a:spcAft>
              <a:buClr>
                <a:schemeClr val="dk1"/>
              </a:buClr>
              <a:buSzPts val="2800"/>
              <a:buFont typeface="Times New Roman"/>
              <a:buNone/>
            </a:pPr>
            <a:r>
              <a:t/>
            </a:r>
            <a:endParaRPr sz="2800"/>
          </a:p>
        </p:txBody>
      </p:sp>
      <p:sp>
        <p:nvSpPr>
          <p:cNvPr id="11507" name="Google Shape;11507;p1606"/>
          <p:cNvSpPr/>
          <p:nvPr/>
        </p:nvSpPr>
        <p:spPr>
          <a:xfrm>
            <a:off x="793750" y="3686175"/>
            <a:ext cx="3903663" cy="22939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Asians</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UM = ??%</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EM = 70 - 80%</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IM  = 20 - 30%</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PM = ≤1%</a:t>
            </a:r>
            <a:endParaRPr/>
          </a:p>
        </p:txBody>
      </p:sp>
      <p:sp>
        <p:nvSpPr>
          <p:cNvPr id="11508" name="Google Shape;11508;p1606"/>
          <p:cNvSpPr/>
          <p:nvPr/>
        </p:nvSpPr>
        <p:spPr>
          <a:xfrm>
            <a:off x="4592638" y="3686175"/>
            <a:ext cx="3810000" cy="1870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Hispanics</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UM = ???</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EM = ???</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PM =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